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00" autoAdjust="0"/>
  </p:normalViewPr>
  <p:slideViewPr>
    <p:cSldViewPr snapToGrid="0">
      <p:cViewPr varScale="1">
        <p:scale>
          <a:sx n="68" d="100"/>
          <a:sy n="68" d="100"/>
        </p:scale>
        <p:origin x="807" y="36"/>
      </p:cViewPr>
      <p:guideLst/>
    </p:cSldViewPr>
  </p:slideViewPr>
  <p:notesTextViewPr>
    <p:cViewPr>
      <p:scale>
        <a:sx n="3" d="2"/>
        <a:sy n="3" d="2"/>
      </p:scale>
      <p:origin x="0" y="-441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65DD4-E9A8-4E73-B43C-3B5855BA4B49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5C46A-5C60-4608-9D59-AE775759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8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Any</a:t>
            </a:r>
            <a:r>
              <a:rPr lang="en-US" baseline="0" dirty="0" smtClean="0"/>
              <a:t> system can be examined by looking at what it does (function), and the parts (structures) and interactions (mechanisms or behaviors) that achieve the given function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A6036-BC9D-4E87-A723-4457DF24C37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6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What=</a:t>
            </a:r>
            <a:r>
              <a:rPr lang="en-US" baseline="0" dirty="0" smtClean="0"/>
              <a:t> structure; How=behavior or mechanism; why = function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Any system that achieves a function can be described by smaller systems that accomplish sub-functions. The function of a car is to drive, but subsystems (engine, steering,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each perform sub-functions that together make a car. That is, systems have a hierarchy.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5C46A-5C60-4608-9D59-AE77575946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6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function here</a:t>
            </a:r>
            <a:r>
              <a:rPr lang="en-US" baseline="0" dirty="0" smtClean="0"/>
              <a:t> is “reflection” –The eye directs light (note this is keyed </a:t>
            </a:r>
            <a:r>
              <a:rPr lang="en-US" baseline="0" dirty="0" err="1" smtClean="0"/>
              <a:t>wrt</a:t>
            </a:r>
            <a:r>
              <a:rPr lang="en-US" baseline="0" dirty="0" smtClean="0"/>
              <a:t> to the structure function designations on the previous slide.  The eye (system) can be broken down into sub-systems (and </a:t>
            </a:r>
            <a:r>
              <a:rPr lang="en-US" baseline="0" dirty="0" err="1" smtClean="0"/>
              <a:t>subfunctions</a:t>
            </a:r>
            <a:r>
              <a:rPr lang="en-US" baseline="0" dirty="0" smtClean="0"/>
              <a:t>) given on the right. 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Note </a:t>
            </a:r>
            <a:r>
              <a:rPr lang="en-US" dirty="0" smtClean="0"/>
              <a:t>that “bounce” and “reflect” have very specific meanings…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Note</a:t>
            </a:r>
            <a:r>
              <a:rPr lang="en-US" dirty="0" smtClean="0"/>
              <a:t>: going down </a:t>
            </a:r>
            <a:r>
              <a:rPr lang="en-US" dirty="0" smtClean="0"/>
              <a:t>explains </a:t>
            </a:r>
            <a:r>
              <a:rPr lang="en-US" dirty="0" smtClean="0"/>
              <a:t>“how</a:t>
            </a:r>
            <a:r>
              <a:rPr lang="en-US" dirty="0" smtClean="0"/>
              <a:t>, going </a:t>
            </a:r>
            <a:r>
              <a:rPr lang="en-US" dirty="0" smtClean="0"/>
              <a:t>up is “why</a:t>
            </a:r>
            <a:r>
              <a:rPr lang="en-US" dirty="0" smtClean="0"/>
              <a:t>” (that is</a:t>
            </a:r>
            <a:r>
              <a:rPr lang="en-US" baseline="0" dirty="0" smtClean="0"/>
              <a:t> what is the relation of </a:t>
            </a:r>
            <a:r>
              <a:rPr lang="en-US" baseline="0" smtClean="0"/>
              <a:t>the sub-function </a:t>
            </a:r>
            <a:r>
              <a:rPr lang="en-US" baseline="0" dirty="0" smtClean="0"/>
              <a:t>to </a:t>
            </a:r>
            <a:r>
              <a:rPr lang="en-US" baseline="0" smtClean="0"/>
              <a:t>the others)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A6036-BC9D-4E87-A723-4457DF24C37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4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/>
                </a:solidFill>
              </a:rPr>
              <a:pPr/>
              <a:t>3/21/2018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8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00000"/>
                </a:solidFill>
              </a:rPr>
              <a:pPr/>
              <a:t>3/21/2018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455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455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 r="71085"/>
          <a:stretch>
            <a:fillRect/>
          </a:stretch>
        </p:blipFill>
        <p:spPr bwMode="auto">
          <a:xfrm>
            <a:off x="203200" y="152401"/>
            <a:ext cx="24384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336800" y="395288"/>
            <a:ext cx="9550400" cy="3667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000000"/>
                </a:solidFill>
              </a:rPr>
              <a:t>Center for Biologically-Inspired Design at GA Tech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438400" y="381000"/>
            <a:ext cx="9245600" cy="0"/>
          </a:xfrm>
          <a:prstGeom prst="line">
            <a:avLst/>
          </a:prstGeom>
          <a:noFill/>
          <a:ln w="349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438400" y="762000"/>
            <a:ext cx="9245600" cy="0"/>
          </a:xfrm>
          <a:prstGeom prst="line">
            <a:avLst/>
          </a:prstGeom>
          <a:noFill/>
          <a:ln w="349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0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1950"/>
            <a:ext cx="7558171" cy="42354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23221" t="-573" r="2558" b="573"/>
          <a:stretch/>
        </p:blipFill>
        <p:spPr>
          <a:xfrm>
            <a:off x="8130209" y="1803400"/>
            <a:ext cx="4061791" cy="38925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0887" y="874644"/>
            <a:ext cx="6513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Even a simple system is complicated!!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04503" y="5564777"/>
            <a:ext cx="6596743" cy="822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470" y="2157075"/>
            <a:ext cx="110523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Structure-behavior-function language provides a way to break a complicated system down to easily handled chunks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Basically, </a:t>
            </a:r>
            <a:r>
              <a:rPr lang="en-US" sz="2400" i="1" dirty="0" smtClean="0"/>
              <a:t>What</a:t>
            </a:r>
            <a:r>
              <a:rPr lang="en-US" sz="2400" dirty="0" smtClean="0"/>
              <a:t>, </a:t>
            </a:r>
            <a:r>
              <a:rPr lang="en-US" sz="2400" b="1" dirty="0" smtClean="0"/>
              <a:t>How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Why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 plain English” </a:t>
            </a:r>
            <a:r>
              <a:rPr lang="en-US" sz="2400" i="1" dirty="0" smtClean="0"/>
              <a:t>Something</a:t>
            </a:r>
            <a:r>
              <a:rPr lang="en-US" sz="2400" dirty="0" smtClean="0"/>
              <a:t> </a:t>
            </a:r>
            <a:r>
              <a:rPr lang="en-US" sz="2400" b="1" dirty="0" smtClean="0"/>
              <a:t>does something (</a:t>
            </a:r>
            <a:r>
              <a:rPr lang="en-US" sz="2400" i="1" dirty="0" smtClean="0"/>
              <a:t>to something</a:t>
            </a:r>
            <a:r>
              <a:rPr lang="en-US" sz="2400" b="1" dirty="0" smtClean="0"/>
              <a:t>) </a:t>
            </a:r>
            <a:r>
              <a:rPr lang="en-US" sz="2400" dirty="0" smtClean="0">
                <a:solidFill>
                  <a:srgbClr val="FF0000"/>
                </a:solidFill>
              </a:rPr>
              <a:t>to accomplish something else</a:t>
            </a:r>
            <a:r>
              <a:rPr lang="en-US" sz="2400" dirty="0" smtClean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Normally hierarchical-functions accomplished with sub-functions (It’s turtles all the way down!)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1007" y="973466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Describing (complex) systems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608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6986" t="21303" r="15313" b="11462"/>
          <a:stretch/>
        </p:blipFill>
        <p:spPr>
          <a:xfrm>
            <a:off x="0" y="2181497"/>
            <a:ext cx="3971109" cy="31365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23221" t="-573" r="2558" b="573"/>
          <a:stretch/>
        </p:blipFill>
        <p:spPr>
          <a:xfrm>
            <a:off x="4127863" y="2059168"/>
            <a:ext cx="3528267" cy="33812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73047" y="1825228"/>
            <a:ext cx="291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 light straight out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73047" y="356513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Redirect incoming light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73047" y="5440424"/>
            <a:ext cx="30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 incoming light to mirror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5400000">
            <a:off x="7124074" y="2726615"/>
            <a:ext cx="1370571" cy="306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7124074" y="4466517"/>
            <a:ext cx="1370571" cy="306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273142" y="5809756"/>
            <a:ext cx="391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Curved surface bounces direct light to focus it on mirrored back reflector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8426635" y="3934462"/>
            <a:ext cx="391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Mirrored surface reflects light to strike</a:t>
            </a:r>
          </a:p>
          <a:p>
            <a:r>
              <a:rPr lang="en-US" i="1" dirty="0" smtClean="0"/>
              <a:t>other side of eye at the right angle 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26635" y="2196107"/>
            <a:ext cx="391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Curved surface bounces </a:t>
            </a:r>
            <a:r>
              <a:rPr lang="en-US" i="1" dirty="0" smtClean="0"/>
              <a:t>light so that it leaves at same angle it came in 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0727" y="5674364"/>
            <a:ext cx="7132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i="1" dirty="0" smtClean="0"/>
              <a:t>eye</a:t>
            </a:r>
            <a:r>
              <a:rPr lang="en-US" sz="2800" dirty="0" smtClean="0"/>
              <a:t> </a:t>
            </a:r>
            <a:r>
              <a:rPr lang="en-US" sz="2800" b="1" dirty="0" smtClean="0"/>
              <a:t>directs</a:t>
            </a:r>
            <a:r>
              <a:rPr lang="en-US" sz="2800" dirty="0" smtClean="0"/>
              <a:t> </a:t>
            </a:r>
            <a:r>
              <a:rPr lang="en-US" sz="2800" i="1" dirty="0" smtClean="0"/>
              <a:t>light</a:t>
            </a:r>
            <a:r>
              <a:rPr lang="en-US" sz="2800" dirty="0" smtClean="0"/>
              <a:t> </a:t>
            </a:r>
            <a:r>
              <a:rPr lang="en-US" sz="2800" b="1" dirty="0" smtClean="0"/>
              <a:t>out</a:t>
            </a:r>
            <a:r>
              <a:rPr lang="en-US" sz="2800" dirty="0" smtClean="0"/>
              <a:t> so that it </a:t>
            </a:r>
            <a:r>
              <a:rPr lang="en-US" sz="2800" dirty="0" smtClean="0">
                <a:solidFill>
                  <a:srgbClr val="FF0000"/>
                </a:solidFill>
              </a:rPr>
              <a:t>exits at the same angle </a:t>
            </a:r>
            <a:r>
              <a:rPr lang="en-US" sz="2800" dirty="0" smtClean="0"/>
              <a:t>it went 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01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9_Default Design">
  <a:themeElements>
    <a:clrScheme name="9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9_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9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318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9_Default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</dc:creator>
  <cp:lastModifiedBy>mw128</cp:lastModifiedBy>
  <cp:revision>13</cp:revision>
  <dcterms:created xsi:type="dcterms:W3CDTF">2015-05-26T19:55:31Z</dcterms:created>
  <dcterms:modified xsi:type="dcterms:W3CDTF">2018-03-21T20:02:20Z</dcterms:modified>
</cp:coreProperties>
</file>